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B5B5"/>
                </a:solidFill>
              </a:rPr>
              <a:t>GRADE 9 DESIGN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1051560"/>
            <a:ext cx="6492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USER RESEARCH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 PORTFOLIOS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13232" y="2743200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B942"/>
                </a:solidFill>
              </a:rPr>
              <a:t>Research planning + short interviews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13232" y="4389120"/>
            <a:ext cx="2331720" cy="384048"/>
          </a:xfrm>
          <a:prstGeom prst="roundRect">
            <a:avLst>
              <a:gd name="adj" fmla="val 26190"/>
            </a:avLst>
          </a:prstGeom>
          <a:solidFill>
            <a:srgbClr val="F35C7B"/>
          </a:solidFill>
          <a:ln w="12700">
            <a:solidFill>
              <a:srgbClr val="F35C7B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3232" y="4416552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Ask better questions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502152" y="4389120"/>
            <a:ext cx="2331720" cy="384048"/>
          </a:xfrm>
          <a:prstGeom prst="roundRect">
            <a:avLst>
              <a:gd name="adj" fmla="val 26190"/>
            </a:avLst>
          </a:prstGeom>
          <a:solidFill>
            <a:srgbClr val="1FB5B5"/>
          </a:solidFill>
          <a:ln w="12700">
            <a:solidFill>
              <a:srgbClr val="1FB5B5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502152" y="4416552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Interview 3 users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291072" y="4389120"/>
            <a:ext cx="2331720" cy="384048"/>
          </a:xfrm>
          <a:prstGeom prst="roundRect">
            <a:avLst>
              <a:gd name="adj" fmla="val 26190"/>
            </a:avLst>
          </a:prstGeom>
          <a:solidFill>
            <a:srgbClr val="F4B942"/>
          </a:solidFill>
          <a:ln w="12700">
            <a:solidFill>
              <a:srgbClr val="F4B942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91072" y="4416552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7324D"/>
                </a:solidFill>
              </a:rPr>
              <a:t>Find patterns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3232" y="5559552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A designer who guesses what users want is gambling.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B5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MISSION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assumptions to evidence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12648" y="1307592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C7882"/>
                </a:solidFill>
              </a:rPr>
              <a:t>By the end, you should know something real about your audience.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85800" y="2057400"/>
            <a:ext cx="233172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6DEE6">
                <a:alpha val="8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240280"/>
            <a:ext cx="475488" cy="475488"/>
          </a:xfrm>
          <a:prstGeom prst="ellipse">
            <a:avLst/>
          </a:prstGeom>
          <a:solidFill>
            <a:srgbClr val="F35C7B"/>
          </a:solidFill>
          <a:ln w="12700">
            <a:solidFill>
              <a:srgbClr val="F35C7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30428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435608" y="222199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ASSUMPTION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41832" y="2971800"/>
            <a:ext cx="1828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20262C"/>
                </a:solidFill>
              </a:rPr>
              <a:t>What I think users want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099816" y="2606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6C7882"/>
                </a:solidFill>
              </a:rPr>
              <a:t>→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538728" y="2057400"/>
            <a:ext cx="233172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6DEE6">
                <a:alpha val="8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75888" y="2240280"/>
            <a:ext cx="475488" cy="475488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75888" y="230428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288536" y="222199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QUESTION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794760" y="2971800"/>
            <a:ext cx="1828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20262C"/>
                </a:solidFill>
              </a:rPr>
              <a:t>What I need to find out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952744" y="2606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6C7882"/>
                </a:solidFill>
              </a:rPr>
              <a:t>→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6391656" y="2057400"/>
            <a:ext cx="233172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6DEE6">
                <a:alpha val="80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528816" y="2240280"/>
            <a:ext cx="475488" cy="475488"/>
          </a:xfrm>
          <a:prstGeom prst="ellipse">
            <a:avLst/>
          </a:prstGeom>
          <a:solidFill>
            <a:srgbClr val="1FB5B5"/>
          </a:solidFill>
          <a:ln w="12700">
            <a:solidFill>
              <a:srgbClr val="1FB5B5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28816" y="230428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141464" y="222199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INTERVIEW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647688" y="2971800"/>
            <a:ext cx="1828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20262C"/>
                </a:solidFill>
              </a:rPr>
              <a:t>What users actually say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805672" y="2606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6C7882"/>
                </a:solidFill>
              </a:rPr>
              <a:t>→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9244584" y="2057400"/>
            <a:ext cx="233172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6DEE6">
                <a:alpha val="80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381744" y="2240280"/>
            <a:ext cx="475488" cy="475488"/>
          </a:xfrm>
          <a:prstGeom prst="ellipse">
            <a:avLst/>
          </a:prstGeom>
          <a:solidFill>
            <a:srgbClr val="58B77D"/>
          </a:solidFill>
          <a:ln w="12700">
            <a:solidFill>
              <a:srgbClr val="58B77D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381744" y="230428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994392" y="222199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INSIGHT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0616" y="2971800"/>
            <a:ext cx="1828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20262C"/>
                </a:solidFill>
              </a:rPr>
              <a:t>What this changes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234440" y="525780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7324D"/>
                </a:solidFill>
              </a:rPr>
              <a:t>Research is useful only when it changes a design decision.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32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B5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TYPES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Primary vs secondary research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12648" y="1307592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C7882"/>
                </a:solidFill>
              </a:rPr>
              <a:t>Use both. They answer different kinds of questions.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77240" y="1874520"/>
            <a:ext cx="5120640" cy="3566160"/>
          </a:xfrm>
          <a:prstGeom prst="roundRect">
            <a:avLst>
              <a:gd name="adj" fmla="val 2051"/>
            </a:avLst>
          </a:prstGeom>
          <a:solidFill>
            <a:srgbClr val="203B58"/>
          </a:solidFill>
          <a:ln w="12700">
            <a:solidFill>
              <a:srgbClr val="42617F">
                <a:alpha val="8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309360" y="1874520"/>
            <a:ext cx="5120640" cy="3566160"/>
          </a:xfrm>
          <a:prstGeom prst="roundRect">
            <a:avLst>
              <a:gd name="adj" fmla="val 2051"/>
            </a:avLst>
          </a:prstGeom>
          <a:solidFill>
            <a:srgbClr val="203B58"/>
          </a:solidFill>
          <a:ln w="12700">
            <a:solidFill>
              <a:srgbClr val="42617F">
                <a:alpha val="80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21488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4B942"/>
                </a:solidFill>
              </a:rPr>
              <a:t>SECONDARY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51560" y="269748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Information that already exists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234440" y="3246120"/>
            <a:ext cx="4023360" cy="1600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portfolio website examples</a:t>
            </a:r>
            <a:endParaRPr lang="en-US" sz="1600" dirty="0"/>
          </a:p>
          <a:p>
            <a:r>
              <a:rPr lang="en-US" sz="1600" dirty="0">
                <a:solidFill>
                  <a:srgbClr val="FFFFFF"/>
                </a:solidFill>
              </a:rPr>
              <a:t>articles and design guides</a:t>
            </a:r>
            <a:endParaRPr lang="en-US" sz="1600" dirty="0"/>
          </a:p>
          <a:p>
            <a:r>
              <a:rPr lang="en-US" sz="1600" dirty="0">
                <a:solidFill>
                  <a:srgbClr val="FFFFFF"/>
                </a:solidFill>
              </a:rPr>
              <a:t>competitor analysis</a:t>
            </a:r>
            <a:endParaRPr lang="en-US" sz="1600" dirty="0"/>
          </a:p>
          <a:p>
            <a:r>
              <a:rPr lang="en-US" sz="1600" dirty="0">
                <a:solidFill>
                  <a:srgbClr val="FFFFFF"/>
                </a:solidFill>
              </a:rPr>
              <a:t>visual references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83680" y="21488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FB5B5"/>
                </a:solidFill>
              </a:rPr>
              <a:t>PRIMARY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583680" y="269748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Information you collect yourself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812280" y="3246120"/>
            <a:ext cx="4023360" cy="1600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interviews</a:t>
            </a:r>
            <a:endParaRPr lang="en-US" sz="1600" dirty="0"/>
          </a:p>
          <a:p>
            <a:r>
              <a:rPr lang="en-US" sz="1600" dirty="0">
                <a:solidFill>
                  <a:srgbClr val="FFFFFF"/>
                </a:solidFill>
              </a:rPr>
              <a:t>surveys</a:t>
            </a:r>
            <a:endParaRPr lang="en-US" sz="1600" dirty="0"/>
          </a:p>
          <a:p>
            <a:r>
              <a:rPr lang="en-US" sz="1600" dirty="0">
                <a:solidFill>
                  <a:srgbClr val="FFFFFF"/>
                </a:solidFill>
              </a:rPr>
              <a:t>observations</a:t>
            </a:r>
            <a:endParaRPr lang="en-US" sz="1600" dirty="0"/>
          </a:p>
          <a:p>
            <a:r>
              <a:rPr lang="en-US" sz="1600" dirty="0">
                <a:solidFill>
                  <a:srgbClr val="FFFFFF"/>
                </a:solidFill>
              </a:rPr>
              <a:t>user testing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011680" y="580644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Today = planning both, then doing short interviews.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B5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PLAN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Turn unknowns into questions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12648" y="1307592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C7882"/>
                </a:solidFill>
              </a:rPr>
              <a:t>A good plan says what you need, how you will get it, and why it matters.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3154680" cy="438912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3232" y="2039112"/>
            <a:ext cx="3008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Research question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023360" y="1920240"/>
            <a:ext cx="1737360" cy="438912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096512" y="2039112"/>
            <a:ext cx="15910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Method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035040" y="1920240"/>
            <a:ext cx="2103120" cy="438912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08192" y="2039112"/>
            <a:ext cx="19568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Who / source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8412480" y="1920240"/>
            <a:ext cx="3108960" cy="438912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85632" y="2039112"/>
            <a:ext cx="29626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Why it matters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40080" y="2359152"/>
            <a:ext cx="31546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23360" y="2359152"/>
            <a:ext cx="17373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35040" y="2359152"/>
            <a:ext cx="21031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12480" y="2359152"/>
            <a:ext cx="3108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" y="3136392"/>
            <a:ext cx="3154680" cy="777240"/>
          </a:xfrm>
          <a:prstGeom prst="rect">
            <a:avLst/>
          </a:prstGeom>
          <a:solidFill>
            <a:srgbClr val="EAF3FA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0" y="3136392"/>
            <a:ext cx="1737360" cy="777240"/>
          </a:xfrm>
          <a:prstGeom prst="rect">
            <a:avLst/>
          </a:prstGeom>
          <a:solidFill>
            <a:srgbClr val="EAF3FA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35040" y="3136392"/>
            <a:ext cx="2103120" cy="777240"/>
          </a:xfrm>
          <a:prstGeom prst="rect">
            <a:avLst/>
          </a:prstGeom>
          <a:solidFill>
            <a:srgbClr val="EAF3FA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412480" y="3136392"/>
            <a:ext cx="3108960" cy="777240"/>
          </a:xfrm>
          <a:prstGeom prst="rect">
            <a:avLst/>
          </a:prstGeom>
          <a:solidFill>
            <a:srgbClr val="EAF3FA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0080" y="3913632"/>
            <a:ext cx="31546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023360" y="3913632"/>
            <a:ext cx="17373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035040" y="3913632"/>
            <a:ext cx="21031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412480" y="3913632"/>
            <a:ext cx="3108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0080" y="4690872"/>
            <a:ext cx="3154680" cy="777240"/>
          </a:xfrm>
          <a:prstGeom prst="rect">
            <a:avLst/>
          </a:prstGeom>
          <a:solidFill>
            <a:srgbClr val="EAF3FA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023360" y="4690872"/>
            <a:ext cx="1737360" cy="777240"/>
          </a:xfrm>
          <a:prstGeom prst="rect">
            <a:avLst/>
          </a:prstGeom>
          <a:solidFill>
            <a:srgbClr val="EAF3FA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035040" y="4690872"/>
            <a:ext cx="2103120" cy="777240"/>
          </a:xfrm>
          <a:prstGeom prst="rect">
            <a:avLst/>
          </a:prstGeom>
          <a:solidFill>
            <a:srgbClr val="EAF3FA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412480" y="4690872"/>
            <a:ext cx="3108960" cy="777240"/>
          </a:xfrm>
          <a:prstGeom prst="rect">
            <a:avLst/>
          </a:prstGeom>
          <a:solidFill>
            <a:srgbClr val="EAF3FA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2960" y="571500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324D"/>
                </a:solidFill>
              </a:rPr>
              <a:t>Required: 2 primary questions + 2 secondary questions. Prioritize High / Medium / Low.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B5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INTERVIEW QUESTIONS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 not lead the witness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12648" y="1307592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C7882"/>
                </a:solidFill>
              </a:rPr>
              <a:t>Your question should not tell the user what answer you want.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3152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FF0F4"/>
          </a:solidFill>
          <a:ln w="12700">
            <a:solidFill>
              <a:srgbClr val="F7B4C2">
                <a:alpha val="8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364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EAF8F7"/>
          </a:solidFill>
          <a:ln w="12700">
            <a:solidFill>
              <a:srgbClr val="91D6D6">
                <a:alpha val="80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05840" y="214884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35C7B"/>
                </a:solidFill>
              </a:rPr>
              <a:t>WEAK / LEADING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143000" y="2788920"/>
            <a:ext cx="43891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20262C"/>
                </a:solidFill>
              </a:rPr>
              <a:t>“Do you think simple navigation is better?”</a:t>
            </a:r>
            <a:endParaRPr lang="en-US" sz="1800" dirty="0"/>
          </a:p>
          <a:p>
            <a:pPr algn="ctr" indent="0" marL="0">
              <a:buNone/>
            </a:pP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20262C"/>
                </a:solidFill>
              </a:rPr>
              <a:t>“Would you like a project grid?”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537960" y="214884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FB5B5"/>
                </a:solidFill>
              </a:rPr>
              <a:t>BETTER / OPEN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675120" y="2788920"/>
            <a:ext cx="438912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20262C"/>
                </a:solidFill>
              </a:rPr>
              <a:t>“What makes navigation easy or difficult?”</a:t>
            </a:r>
            <a:endParaRPr lang="en-US" sz="1800" dirty="0"/>
          </a:p>
          <a:p>
            <a:pPr algn="ctr" indent="0" marL="0">
              <a:buNone/>
            </a:pP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20262C"/>
                </a:solidFill>
              </a:rPr>
              <a:t>“When you open a portfolio, what do you want to see first?”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246120" y="5486400"/>
            <a:ext cx="5715000" cy="384048"/>
          </a:xfrm>
          <a:prstGeom prst="roundRect">
            <a:avLst>
              <a:gd name="adj" fmla="val 26190"/>
            </a:avLst>
          </a:prstGeom>
          <a:solidFill>
            <a:srgbClr val="7B5FB5"/>
          </a:solidFill>
          <a:ln w="12700">
            <a:solidFill>
              <a:srgbClr val="7B5FB5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46120" y="5513832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Write 5 interview questions + 1 of your own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32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B5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INTERVIEW PROTOCOL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Three-minute interviews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12648" y="1307592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C7882"/>
                </a:solidFill>
              </a:rPr>
              <a:t>Fast, polite, focused. Take notes; do not transcribe.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475488" cy="475488"/>
          </a:xfrm>
          <a:prstGeom prst="ellipse">
            <a:avLst/>
          </a:prstGeom>
          <a:solidFill>
            <a:srgbClr val="1FB5B5"/>
          </a:solidFill>
          <a:ln w="12700">
            <a:solidFill>
              <a:srgbClr val="1FB5B5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3852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1911096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B942"/>
                </a:solidFill>
              </a:rPr>
              <a:t>Ask permission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526280" y="1911096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“Can I ask you 5 quick questions for Design?”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22960" y="2807208"/>
            <a:ext cx="475488" cy="475488"/>
          </a:xfrm>
          <a:prstGeom prst="ellipse">
            <a:avLst/>
          </a:prstGeom>
          <a:solidFill>
            <a:srgbClr val="1FB5B5"/>
          </a:solidFill>
          <a:ln w="12700">
            <a:solidFill>
              <a:srgbClr val="1FB5B5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871216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463040" y="2843784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B942"/>
                </a:solidFill>
              </a:rPr>
              <a:t>Stay neutral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526280" y="2843784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Do not argue or explain your design idea.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22960" y="3739896"/>
            <a:ext cx="475488" cy="475488"/>
          </a:xfrm>
          <a:prstGeom prst="ellipse">
            <a:avLst/>
          </a:prstGeom>
          <a:solidFill>
            <a:srgbClr val="1FB5B5"/>
          </a:solidFill>
          <a:ln w="12700">
            <a:solidFill>
              <a:srgbClr val="1FB5B5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803904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463040" y="377647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B942"/>
                </a:solidFill>
              </a:rPr>
              <a:t>Listen for surprises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526280" y="3776472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Useful research often contradicts you.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22960" y="4672584"/>
            <a:ext cx="475488" cy="475488"/>
          </a:xfrm>
          <a:prstGeom prst="ellipse">
            <a:avLst/>
          </a:prstGeom>
          <a:solidFill>
            <a:srgbClr val="1FB5B5"/>
          </a:solidFill>
          <a:ln w="12700">
            <a:solidFill>
              <a:srgbClr val="1FB5B5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4736592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463040" y="470916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B942"/>
                </a:solidFill>
              </a:rPr>
              <a:t>Thank them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4526280" y="470916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Record role/type of user, not gossip.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188720" y="58978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Record: role / key answer / interesting quote / what surprised me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B5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PATTERNS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comments to insights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12648" y="1307592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C7882"/>
                </a:solidFill>
              </a:rPr>
              <a:t>A comment is raw material. An insight is a design-useful conclusion.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22960" y="1920240"/>
            <a:ext cx="4937760" cy="292608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6DEE6">
                <a:alpha val="8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0" y="1920240"/>
            <a:ext cx="4937760" cy="292608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6DEE6">
                <a:alpha val="80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14884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35C7B"/>
                </a:solidFill>
              </a:rPr>
              <a:t>RAW COMMENT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143000" y="2834640"/>
            <a:ext cx="425196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20262C"/>
                </a:solidFill>
              </a:rPr>
              <a:t>“I don’t want to click through five pages just to see someone’s work.”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675120" y="214884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FB5B5"/>
                </a:solidFill>
              </a:rPr>
              <a:t>INSIGHT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720840" y="2834640"/>
            <a:ext cx="420624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324D"/>
                </a:solidFill>
              </a:rPr>
              <a:t>Users want strong project evidence visible quickly with minimal navigation.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417320" y="5577840"/>
            <a:ext cx="932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324D"/>
                </a:solidFill>
              </a:rPr>
              <a:t>Find: repeated need • repeated frustration • disagreement • surprise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B5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TIME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Today’s sequence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12648" y="1307592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C7882"/>
                </a:solidFill>
              </a:rPr>
              <a:t>Use your handout. Keep moving.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1005840" y="1783080"/>
            <a:ext cx="9966960" cy="530352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D6DEE6">
                <a:alpha val="8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07008" y="1810512"/>
            <a:ext cx="475488" cy="475488"/>
          </a:xfrm>
          <a:prstGeom prst="ellipse">
            <a:avLst/>
          </a:prstGeom>
          <a:solidFill>
            <a:srgbClr val="F35C7B"/>
          </a:solidFill>
          <a:ln w="12700">
            <a:solidFill>
              <a:srgbClr val="F35C7B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07008" y="1874520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901952" y="1883664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24D"/>
                </a:solidFill>
              </a:rPr>
              <a:t>Research plan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052560" y="1883664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35C7B"/>
                </a:solidFill>
              </a:rPr>
              <a:t>12 min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005840" y="2569464"/>
            <a:ext cx="9966960" cy="530352"/>
          </a:xfrm>
          <a:prstGeom prst="roundRect">
            <a:avLst>
              <a:gd name="adj" fmla="val 13793"/>
            </a:avLst>
          </a:prstGeom>
          <a:solidFill>
            <a:srgbClr val="EAF3FA"/>
          </a:solidFill>
          <a:ln w="12700">
            <a:solidFill>
              <a:srgbClr val="D6DEE6">
                <a:alpha val="8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207008" y="2596896"/>
            <a:ext cx="475488" cy="475488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07008" y="2660904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901952" y="2670048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24D"/>
                </a:solidFill>
              </a:rPr>
              <a:t>Question writing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052560" y="2670048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4B942"/>
                </a:solidFill>
              </a:rPr>
              <a:t>8 min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1005840" y="3355848"/>
            <a:ext cx="9966960" cy="530352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D6DEE6">
                <a:alpha val="8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07008" y="3383280"/>
            <a:ext cx="475488" cy="475488"/>
          </a:xfrm>
          <a:prstGeom prst="ellipse">
            <a:avLst/>
          </a:prstGeom>
          <a:solidFill>
            <a:srgbClr val="1FB5B5"/>
          </a:solidFill>
          <a:ln w="12700">
            <a:solidFill>
              <a:srgbClr val="1FB5B5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07008" y="344728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901952" y="3456432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24D"/>
                </a:solidFill>
              </a:rPr>
              <a:t>3 short interviews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052560" y="3456432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1FB5B5"/>
                </a:solidFill>
              </a:rPr>
              <a:t>12 min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" y="4142232"/>
            <a:ext cx="9966960" cy="530352"/>
          </a:xfrm>
          <a:prstGeom prst="roundRect">
            <a:avLst>
              <a:gd name="adj" fmla="val 13793"/>
            </a:avLst>
          </a:prstGeom>
          <a:solidFill>
            <a:srgbClr val="EAF3FA"/>
          </a:solidFill>
          <a:ln w="12700">
            <a:solidFill>
              <a:srgbClr val="D6DEE6">
                <a:alpha val="80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07008" y="4169664"/>
            <a:ext cx="475488" cy="475488"/>
          </a:xfrm>
          <a:prstGeom prst="ellipse">
            <a:avLst/>
          </a:prstGeom>
          <a:solidFill>
            <a:srgbClr val="58B77D"/>
          </a:solidFill>
          <a:ln w="12700">
            <a:solidFill>
              <a:srgbClr val="58B77D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207008" y="4233672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901952" y="4242816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24D"/>
                </a:solidFill>
              </a:rPr>
              <a:t>Patterns + insight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052560" y="4242816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58B77D"/>
                </a:solidFill>
              </a:rPr>
              <a:t>8 min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1005840" y="4928616"/>
            <a:ext cx="9966960" cy="530352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D6DEE6">
                <a:alpha val="80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207008" y="4956048"/>
            <a:ext cx="475488" cy="475488"/>
          </a:xfrm>
          <a:prstGeom prst="ellipse">
            <a:avLst/>
          </a:prstGeom>
          <a:solidFill>
            <a:srgbClr val="7B5FB5"/>
          </a:solidFill>
          <a:ln w="12700">
            <a:solidFill>
              <a:srgbClr val="7B5FB5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07008" y="5020056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901952" y="5029200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24D"/>
                </a:solidFill>
              </a:rPr>
              <a:t>Exit reflection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9052560" y="5029200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7B5FB5"/>
                </a:solidFill>
              </a:rPr>
              <a:t>3 min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2011680" y="5989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35C7B"/>
                </a:solidFill>
              </a:rPr>
              <a:t>Do not design screens yet. Today is evidence day.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732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B5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Research should change something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143000" y="1920240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</a:rPr>
              <a:t>The most useful thing I learned from users was…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011680" y="2788920"/>
            <a:ext cx="8138160" cy="868680"/>
          </a:xfrm>
          <a:prstGeom prst="roundRect">
            <a:avLst>
              <a:gd name="adj" fmla="val 8421"/>
            </a:avLst>
          </a:prstGeom>
          <a:solidFill>
            <a:srgbClr val="203B58"/>
          </a:solidFill>
          <a:ln w="12700">
            <a:solidFill>
              <a:srgbClr val="41617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43000" y="4251960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4B942"/>
                </a:solidFill>
              </a:rPr>
              <a:t>This may change my portfolio because…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2011680" y="5120640"/>
            <a:ext cx="8138160" cy="868680"/>
          </a:xfrm>
          <a:prstGeom prst="roundRect">
            <a:avLst>
              <a:gd name="adj" fmla="val 8421"/>
            </a:avLst>
          </a:prstGeom>
          <a:solidFill>
            <a:srgbClr val="203B58"/>
          </a:solidFill>
          <a:ln w="12700">
            <a:solidFill>
              <a:srgbClr val="41617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920240" y="6309360"/>
            <a:ext cx="8412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B5B5"/>
                </a:solidFill>
              </a:rPr>
              <a:t>Next: insights → design brief → specification → wireframes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CISK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G9 Portfolio Project: Research Planning + User Interviews</dc:title>
  <dc:subject>Grade 9 Design user research lesson</dc:subject>
  <dc:creator>OpenAI</dc:creator>
  <cp:lastModifiedBy>OpenAI</cp:lastModifiedBy>
  <cp:revision>1</cp:revision>
  <dcterms:created xsi:type="dcterms:W3CDTF">2026-08-31T01:29:59Z</dcterms:created>
  <dcterms:modified xsi:type="dcterms:W3CDTF">2026-08-31T01:29:59Z</dcterms:modified>
</cp:coreProperties>
</file>